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11" r:id="rId4"/>
    <p:sldId id="258" r:id="rId5"/>
    <p:sldId id="259" r:id="rId6"/>
    <p:sldId id="261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312" r:id="rId15"/>
    <p:sldId id="293" r:id="rId16"/>
    <p:sldId id="269" r:id="rId17"/>
    <p:sldId id="270" r:id="rId18"/>
    <p:sldId id="29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4" r:id="rId29"/>
    <p:sldId id="295" r:id="rId30"/>
    <p:sldId id="296" r:id="rId31"/>
    <p:sldId id="282" r:id="rId32"/>
    <p:sldId id="286" r:id="rId33"/>
    <p:sldId id="287" r:id="rId34"/>
    <p:sldId id="288" r:id="rId35"/>
    <p:sldId id="289" r:id="rId36"/>
    <p:sldId id="301" r:id="rId37"/>
    <p:sldId id="294" r:id="rId38"/>
    <p:sldId id="298" r:id="rId39"/>
    <p:sldId id="271" r:id="rId40"/>
    <p:sldId id="299" r:id="rId41"/>
    <p:sldId id="300" r:id="rId42"/>
    <p:sldId id="273" r:id="rId43"/>
    <p:sldId id="272" r:id="rId44"/>
    <p:sldId id="302" r:id="rId45"/>
    <p:sldId id="304" r:id="rId46"/>
    <p:sldId id="303" r:id="rId47"/>
    <p:sldId id="305" r:id="rId48"/>
    <p:sldId id="306" r:id="rId49"/>
    <p:sldId id="307" r:id="rId50"/>
    <p:sldId id="310" r:id="rId51"/>
    <p:sldId id="290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196" autoAdjust="0"/>
  </p:normalViewPr>
  <p:slideViewPr>
    <p:cSldViewPr snapToGrid="0">
      <p:cViewPr varScale="1">
        <p:scale>
          <a:sx n="85" d="100"/>
          <a:sy n="85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75CFE-C85E-7CC4-D310-2DF5487DCB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246BC1-2D46-4690-BA4E-851B0232AC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3797F-8DDC-FFEB-917D-A5A108F34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5A80C-16DD-447E-A8F0-EBCA39DDFA57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D33E1-9653-6D22-C3B3-34A78A443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D11F2-DDEF-CAA1-622A-0BE1B0958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D9FA8-7CEE-4B7A-B171-EAADE47E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79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0AC23-498C-AD30-0725-BC453658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2A104-09B7-E7CD-2AED-8304395F4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50EF4-701D-FB86-B265-B7D956E56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5A80C-16DD-447E-A8F0-EBCA39DDFA57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388C9-E5E1-7B36-4462-58DAAC8EC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54D69-5E4D-49E7-055E-475F8617A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D9FA8-7CEE-4B7A-B171-EAADE47E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583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BCF920-B2D8-3009-560F-A9F182CB5A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870BC1-F81D-789C-714A-950FA97960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0FFA4-60F4-4B7F-E0E2-B71F59E3C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5A80C-16DD-447E-A8F0-EBCA39DDFA57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6E3B1-A9E8-05FE-D74A-CDAAB441F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1ADCB-A26D-C16F-817A-AC869F3D3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D9FA8-7CEE-4B7A-B171-EAADE47E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816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CB0F3-16ED-2F51-3912-C374285A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95C7B-6CFD-0116-154F-FA280C59A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4C8D5-CAE4-8D26-6397-D56E74A0F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5A80C-16DD-447E-A8F0-EBCA39DDFA57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EF8901-45D3-94A1-B264-494773A6A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9DA37-8E95-B77D-AF6D-BF1C706F1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D9FA8-7CEE-4B7A-B171-EAADE47E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150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E0E97-86DB-319C-433E-F1FDAED57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CC9F9-291B-08FF-D55B-7BE2E2F99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57032-DB4D-2747-841C-CF3575D68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5A80C-16DD-447E-A8F0-EBCA39DDFA57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862B7-053F-87D4-948D-DDEC4A483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D968D-A880-AF98-DB56-3BFA60205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D9FA8-7CEE-4B7A-B171-EAADE47E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693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4BACB-8651-4515-A9C1-06FE3AFA6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7A69B-1232-5DA4-1374-25BB4482D4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1230AF-F403-B4DC-9AE9-F489E96590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9D041D-BC72-B6D7-81CA-B874D5350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5A80C-16DD-447E-A8F0-EBCA39DDFA57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FA0796-12F9-1B5E-E991-137FD68B1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D30AE-4BD9-26AC-D8F2-5DF1AC3E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D9FA8-7CEE-4B7A-B171-EAADE47E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006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CFDC0-604F-4E0F-8B6E-DB106EDBD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B535-2F39-5BC6-EEA5-6344667374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F37CB0-F635-A24F-97D0-73428D7E7B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E6C84B-8368-0E5A-87F7-8C62E511C3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5E76A3-EA03-E341-1CCD-1AB78238F0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AE05FB-062D-0792-34BC-E27B20CF6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5A80C-16DD-447E-A8F0-EBCA39DDFA57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714713-09E1-1DA7-67A0-7E168A6A8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C747EE-F55F-0B82-21D2-8C1C0B90A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D9FA8-7CEE-4B7A-B171-EAADE47E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503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1F293-EDAB-0D11-B7E0-8A1659D75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CB7BD2-2991-FDE9-82B1-30D57548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5A80C-16DD-447E-A8F0-EBCA39DDFA57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76486B-FA82-E692-E522-8562A50E6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7DDF36-D70E-1B68-2FFE-B56E802A1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D9FA8-7CEE-4B7A-B171-EAADE47E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038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83B9B3-2A64-3114-EE12-D5DEC6FB2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5A80C-16DD-447E-A8F0-EBCA39DDFA57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47E4F2-5A38-8B68-58C6-A2295D421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855E4-3330-F3E4-1CAD-99838DAB6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D9FA8-7CEE-4B7A-B171-EAADE47E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4210-662D-F42E-90EE-89DC81DA7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85F40-9046-0A70-7F39-82055D760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D8EAEF-70C2-AD8A-6253-C9E6B8103E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E4DB88-56C2-EE4A-F8C3-A900685DC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5A80C-16DD-447E-A8F0-EBCA39DDFA57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6F7CBA-2801-5A40-7085-32AA8E6A2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0C6809-B782-A920-E371-61B3485D5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D9FA8-7CEE-4B7A-B171-EAADE47E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64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6669F-1DE0-1AE1-549E-83A835B09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DB7451-D7EF-9C52-FC0D-28DD3ED304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B9EFF-3799-4A18-3720-EB8A404F4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7AB31B-B20D-5626-5201-F90ED56F2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5A80C-16DD-447E-A8F0-EBCA39DDFA57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9C3F0E-E6FF-D837-0E1F-0D164831B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719455-8B6A-2C1E-192B-466D4289C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D9FA8-7CEE-4B7A-B171-EAADE47E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57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E44AA2-4372-E2DC-9AFE-966F692BA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99906F-73D9-498D-8DB6-8F6488373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0E954-032D-E436-39A0-18B6730FD4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5A80C-16DD-447E-A8F0-EBCA39DDFA57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791B2-B8FE-06B0-56BB-14369C9D3F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E59DC-1FF8-40E7-13DD-3A2761E3B5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D9FA8-7CEE-4B7A-B171-EAADE47E7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23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7.jpg"/><Relationship Id="rId4" Type="http://schemas.openxmlformats.org/officeDocument/2006/relationships/image" Target="../media/image5.jp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nature.com/srep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microsoft.com/office/2007/relationships/hdphoto" Target="../media/hdphoto4.wdp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5.wdp"/><Relationship Id="rId7" Type="http://schemas.openxmlformats.org/officeDocument/2006/relationships/image" Target="../media/image5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54.png"/><Relationship Id="rId10" Type="http://schemas.openxmlformats.org/officeDocument/2006/relationships/image" Target="../media/image52.jpeg"/><Relationship Id="rId4" Type="http://schemas.openxmlformats.org/officeDocument/2006/relationships/image" Target="../media/image5.jpg"/><Relationship Id="rId9" Type="http://schemas.openxmlformats.org/officeDocument/2006/relationships/image" Target="../media/image11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5.jpg"/><Relationship Id="rId7" Type="http://schemas.openxmlformats.org/officeDocument/2006/relationships/image" Target="../media/image13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10" Type="http://schemas.microsoft.com/office/2007/relationships/hdphoto" Target="../media/hdphoto3.wdp"/><Relationship Id="rId4" Type="http://schemas.openxmlformats.org/officeDocument/2006/relationships/image" Target="../media/image7.jp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hyperlink" Target="https://universe.roboflow.com/sign-language-6ccbk/en-give-a-sig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hyperlink" Target="https://universe.roboflow.com/sign-language-6ccbk/en-give-a-sig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jpg"/><Relationship Id="rId4" Type="http://schemas.openxmlformats.org/officeDocument/2006/relationships/image" Target="../media/image76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7.jpg"/><Relationship Id="rId7" Type="http://schemas.openxmlformats.org/officeDocument/2006/relationships/image" Target="../media/image1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8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8B10E-847F-625F-2B76-774B1C4675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8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G</a:t>
            </a:r>
            <a:r>
              <a:rPr lang="en-US" sz="66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IVE A</a:t>
            </a:r>
            <a:r>
              <a:rPr lang="en-US" sz="66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Rounded MT Bold" panose="020F0704030504030204" pitchFamily="34" charset="0"/>
              </a:rPr>
              <a:t> </a:t>
            </a:r>
            <a:r>
              <a:rPr lang="en-US" sz="88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</a:t>
            </a:r>
            <a:r>
              <a:rPr lang="en-US" sz="72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</a:t>
            </a:r>
            <a:r>
              <a:rPr lang="en-US" sz="66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GN</a:t>
            </a:r>
            <a:endParaRPr lang="en-US" sz="6600" dirty="0">
              <a:solidFill>
                <a:schemeClr val="accent1">
                  <a:lumMod val="20000"/>
                  <a:lumOff val="80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7D94A3-C7A5-B940-958A-99A1D0C57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124" y="108811"/>
            <a:ext cx="1832144" cy="6450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5D9401-C975-B93A-68E4-DAC8CB818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878505"/>
            <a:ext cx="12192000" cy="29794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AFAE40-7092-DC0B-7D99-7E563A5AE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252" y="2472913"/>
            <a:ext cx="436054" cy="73068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2F6511-74A8-CDDA-D748-442CD499D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1067" cy="95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650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E49EF-1452-34D7-C68D-2F4BA5B31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2227634"/>
            <a:ext cx="4824886" cy="16002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project</a:t>
            </a:r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</a:t>
            </a:r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Objective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7DBD233-9513-5C27-9E5C-9EE499CD8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184886"/>
            <a:ext cx="5353455" cy="5106611"/>
          </a:xfrm>
          <a:effectLst>
            <a:softEdge rad="6350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11B0A9-36C3-E6C0-D461-B5E3FBD0F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76" y="3155713"/>
            <a:ext cx="375340" cy="672121"/>
          </a:xfrm>
          <a:prstGeom prst="rect">
            <a:avLst/>
          </a:pr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2067132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6162-0B9A-D356-524B-6A68F7096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PROJECT</a:t>
            </a:r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  </a:t>
            </a:r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OBJECTIVE</a:t>
            </a:r>
            <a:endParaRPr lang="en-US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11C7DD-FD36-51E5-50BA-64C946912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46910" y="2721467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0" i="0" dirty="0">
                <a:solidFill>
                  <a:schemeClr val="accent1">
                    <a:lumMod val="75000"/>
                  </a:schemeClr>
                </a:solidFill>
                <a:effectLst/>
                <a:latin typeface="Arial Rounded MT Bold" panose="020F0704030504030204" pitchFamily="34" charset="0"/>
              </a:rPr>
              <a:t>To empower users to communicate effectively through sign language, promote accessibility, and contribute to a more inclusive society.</a:t>
            </a:r>
            <a:endParaRPr lang="en-US" sz="1800" dirty="0">
              <a:solidFill>
                <a:schemeClr val="accent1">
                  <a:lumMod val="75000"/>
                </a:schemeClr>
              </a:solidFill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accent1">
                  <a:lumMod val="7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E016AC5-2AF2-20D3-8650-58BC85AABAB9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463490" y="2683300"/>
            <a:ext cx="5105400" cy="805357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 Rounded MT Bold" panose="020F0704030504030204" pitchFamily="34" charset="0"/>
              </a:rPr>
              <a:t>To promote social inclusion by bridging the communication gap between Deaf and hearing individuals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 Rounded MT Bold" panose="020F070403050403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5195A00-E218-B403-D619-92109063F8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094" y="3976149"/>
            <a:ext cx="5661498" cy="52835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To provide a resource for learning and practicing sign language for new learners</a:t>
            </a:r>
            <a:endParaRPr lang="en-US" altLang="en-US" sz="1600" dirty="0">
              <a:solidFill>
                <a:schemeClr val="accent1">
                  <a:lumMod val="7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1E2795-7543-CA48-2689-08D2669B7694}"/>
              </a:ext>
            </a:extLst>
          </p:cNvPr>
          <p:cNvSpPr txBox="1"/>
          <p:nvPr/>
        </p:nvSpPr>
        <p:spPr>
          <a:xfrm>
            <a:off x="6546910" y="3957147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To offer translation and interpretation services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92F908-E0DC-1145-83F5-766808835655}"/>
              </a:ext>
            </a:extLst>
          </p:cNvPr>
          <p:cNvSpPr txBox="1"/>
          <p:nvPr/>
        </p:nvSpPr>
        <p:spPr>
          <a:xfrm>
            <a:off x="434503" y="4991999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To provide a comprehensive and easily accessible library of sign language resources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99007F-1D2B-08FA-142A-7F26F59D7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0" y="2721467"/>
            <a:ext cx="291608" cy="7290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D5B9E5-A691-A267-5B86-6343B603A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2" y="3957147"/>
            <a:ext cx="420116" cy="6463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0AD967A-E416-E7CE-3484-5D0DC2C4A2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6" y="4949031"/>
            <a:ext cx="384933" cy="68929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27076A8-AE35-50D4-8137-84887D4EEE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167" y="2858215"/>
            <a:ext cx="284891" cy="592273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222DCE65-A24D-4529-DD48-CD66E6FD9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4719" y="1598207"/>
            <a:ext cx="9497554" cy="405247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Creating sign language recognition automated system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91C264-AD1A-2254-2A0D-C5EF6E9393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805" y="3757271"/>
            <a:ext cx="459614" cy="64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13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93F20-A04E-0276-177F-266DE5C5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822" y="2188723"/>
            <a:ext cx="3932237" cy="16002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Related work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EB93876-F529-B8E5-31DE-AB264FCEA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2037427"/>
            <a:ext cx="6172200" cy="2773621"/>
          </a:xfrm>
          <a:effectLst>
            <a:softEdge rad="5588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933C6F-405A-6110-4DE9-7B5D6068FF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79" y="3104010"/>
            <a:ext cx="308066" cy="640453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730292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D7B04-1973-93BC-AE03-A4E3FC2DC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RELATED WORK</a:t>
            </a:r>
            <a:endParaRPr lang="en-US" sz="4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DABE7-BD36-36A3-3675-5A54948DF7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3486" y="1897321"/>
            <a:ext cx="5865779" cy="43513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Sign Language Recognition and Translation Systems</a:t>
            </a:r>
          </a:p>
          <a:p>
            <a:pPr marL="0" indent="0">
              <a:buNone/>
            </a:pPr>
            <a:endParaRPr lang="en-US" sz="1800" dirty="0">
              <a:solidFill>
                <a:schemeClr val="accent1">
                  <a:lumMod val="75000"/>
                </a:schemeClr>
              </a:solidFill>
              <a:latin typeface="Arial Rounded MT Bold" panose="020F0704030504030204" pitchFamily="34" charset="0"/>
            </a:endParaRPr>
          </a:p>
          <a:p>
            <a:endParaRPr lang="en-US" sz="24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endParaRPr lang="en-US" sz="24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8E9002-F209-C58D-F7EB-B0F9ADC482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61545" y="1897321"/>
            <a:ext cx="6019800" cy="43513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Mobile Applications for Learning Sign Language</a:t>
            </a:r>
          </a:p>
          <a:p>
            <a:endParaRPr lang="en-US" sz="2400" dirty="0">
              <a:solidFill>
                <a:schemeClr val="accent1">
                  <a:lumMod val="75000"/>
                </a:schemeClr>
              </a:solidFill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 </a:t>
            </a:r>
          </a:p>
          <a:p>
            <a:pPr marL="0" indent="0">
              <a:buNone/>
            </a:pPr>
            <a:endParaRPr lang="en-US" sz="2400" dirty="0">
              <a:solidFill>
                <a:schemeClr val="accent1">
                  <a:lumMod val="75000"/>
                </a:schemeClr>
              </a:solidFill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1">
                  <a:lumMod val="75000"/>
                </a:schemeClr>
              </a:solidFill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1">
                  <a:lumMod val="75000"/>
                </a:schemeClr>
              </a:solidFill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1">
                  <a:lumMod val="75000"/>
                </a:schemeClr>
              </a:solidFill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1">
                  <a:lumMod val="75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683738-50CE-8A33-D63A-DFD9E01D7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4" y="1897321"/>
            <a:ext cx="570484" cy="521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548847-6A37-94C2-0B71-58A2FDA17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923" y="1794004"/>
            <a:ext cx="763031" cy="7278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C6C8DB-97C3-942A-3FFE-9D76FDDC0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397" y="2777846"/>
            <a:ext cx="291608" cy="7290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74C5F2-C405-5E25-A737-91E03776C7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406" y="4912683"/>
            <a:ext cx="477197" cy="7341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814816-5E9D-E73B-914C-05C99E7CAB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907" y="4978315"/>
            <a:ext cx="420116" cy="6463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C59E2A-B18F-20C9-BA03-24A52DF323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818" y="2989678"/>
            <a:ext cx="291608" cy="729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1B4F7C-E197-76F4-BB67-30CBB4E8BB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120" y="2638071"/>
            <a:ext cx="1914792" cy="11526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660DE0E-9C9E-2F76-3DE1-ADB976D8F4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025" y="2777846"/>
            <a:ext cx="2711845" cy="11526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9AD4546-B25F-A547-8A2C-1660A81A77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471" y="5072119"/>
            <a:ext cx="2514951" cy="5525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9B871CB-6BFB-F0B4-EE78-037EDF0E49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579" y="4648049"/>
            <a:ext cx="1219048" cy="1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557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A88ECF9-3D49-51C4-4469-69A45FE05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035882"/>
              </p:ext>
            </p:extLst>
          </p:nvPr>
        </p:nvGraphicFramePr>
        <p:xfrm>
          <a:off x="0" y="26895"/>
          <a:ext cx="12192000" cy="684903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177553">
                  <a:extLst>
                    <a:ext uri="{9D8B030D-6E8A-4147-A177-3AD203B41FA5}">
                      <a16:colId xmlns:a16="http://schemas.microsoft.com/office/drawing/2014/main" val="4026626299"/>
                    </a:ext>
                  </a:extLst>
                </a:gridCol>
                <a:gridCol w="3950447">
                  <a:extLst>
                    <a:ext uri="{9D8B030D-6E8A-4147-A177-3AD203B41FA5}">
                      <a16:colId xmlns:a16="http://schemas.microsoft.com/office/drawing/2014/main" val="101503882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906134162"/>
                    </a:ext>
                  </a:extLst>
                </a:gridCol>
              </a:tblGrid>
              <a:tr h="17045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Sign language recognition using the fusion of image and hand landmarks through multi-headed convolutional neural network </a:t>
                      </a:r>
                      <a:r>
                        <a:rPr lang="en-US" sz="900" b="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900" b="0" dirty="0">
                          <a:solidFill>
                            <a:srgbClr val="666666"/>
                          </a:solidFill>
                          <a:effectLst/>
                          <a:hlinkClick r:id="rId2"/>
                        </a:rPr>
                        <a:t>scientific reports</a:t>
                      </a:r>
                      <a:endParaRPr lang="en-US" sz="900" b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friendly 3D character, Hand Talk offers automatic translation to Brazilian Sign Language, used by the deaf communities</a:t>
                      </a:r>
                      <a:r>
                        <a:rPr lang="en-US" sz="2000" b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Application for Recognizing Sign Language Gestures Based on an Artificial Neural Network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132581"/>
                  </a:ext>
                </a:extLst>
              </a:tr>
              <a:tr h="224837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author</a:t>
                      </a:r>
                    </a:p>
                    <a:p>
                      <a:pPr algn="ctr"/>
                      <a:r>
                        <a:rPr lang="en-US" sz="18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Refat</a:t>
                      </a:r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Khan Pathan, 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Munmun Biswas, 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Suraiya Yasmin, </a:t>
                      </a:r>
                    </a:p>
                    <a:p>
                      <a:pPr algn="ctr"/>
                      <a:r>
                        <a:rPr lang="en-US" sz="18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Mayeen</a:t>
                      </a:r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Uddin </a:t>
                      </a:r>
                      <a:r>
                        <a:rPr lang="en-US" sz="18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Khandaker</a:t>
                      </a:r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, 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Mohammad Salman &amp; 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Ahmed A. F. Youssef 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author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Startup with </a:t>
                      </a:r>
                      <a:r>
                        <a:rPr lang="en-US" sz="1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founders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Ronaldo </a:t>
                      </a:r>
                      <a:r>
                        <a:rPr lang="en-US" sz="18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Tenório</a:t>
                      </a:r>
                      <a:endParaRPr lang="en-US" sz="18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Carlos </a:t>
                      </a:r>
                      <a:r>
                        <a:rPr lang="en-US" sz="18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Wanderlan</a:t>
                      </a:r>
                      <a:endParaRPr lang="en-US" sz="18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author </a:t>
                      </a:r>
                    </a:p>
                    <a:p>
                      <a:pPr algn="ctr"/>
                      <a:r>
                        <a:rPr lang="pl-PL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Kamil Kozyra</a:t>
                      </a:r>
                    </a:p>
                    <a:p>
                      <a:pPr algn="ctr"/>
                      <a:r>
                        <a:rPr lang="pl-PL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Karolina Trzyniec</a:t>
                      </a:r>
                    </a:p>
                    <a:p>
                      <a:pPr algn="ctr"/>
                      <a:r>
                        <a:rPr lang="pl-PL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Ernest Popardowski</a:t>
                      </a:r>
                    </a:p>
                    <a:p>
                      <a:pPr algn="ctr"/>
                      <a:r>
                        <a:rPr lang="pl-PL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Maria Stachurska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529838"/>
                  </a:ext>
                </a:extLst>
              </a:tr>
              <a:tr h="1375871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accuracy</a:t>
                      </a:r>
                    </a:p>
                    <a:p>
                      <a:pPr algn="ctr"/>
                      <a:r>
                        <a:rPr lang="en-US" sz="2000" b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 </a:t>
                      </a:r>
                      <a:r>
                        <a:rPr lang="en-US" sz="1800" b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test accuracy of 96.29% for the image and 98.42% for hand landmarks</a:t>
                      </a:r>
                      <a:endParaRPr lang="en-US" sz="20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accuracy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reached 99%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accuracy</a:t>
                      </a:r>
                      <a:endParaRPr lang="pl-PL" sz="18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reached 99%</a:t>
                      </a:r>
                      <a:endParaRPr lang="en-US" sz="24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9759"/>
                  </a:ext>
                </a:extLst>
              </a:tr>
              <a:tr h="152028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dataset</a:t>
                      </a:r>
                      <a:endParaRPr lang="en-US" sz="18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ctr"/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ASL Fingerspelling Images (RGB &amp; Depth </a:t>
                      </a:r>
                      <a:r>
                        <a:rPr lang="en-US" sz="800" b="0" dirty="0">
                          <a:solidFill>
                            <a:srgbClr val="222222"/>
                          </a:solidFill>
                          <a:effectLst/>
                        </a:rPr>
                        <a:t>available at Kaggle </a:t>
                      </a:r>
                      <a:endParaRPr lang="en-US" sz="1800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dataset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Token by author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1469217"/>
                  </a:ext>
                </a:extLst>
              </a:tr>
            </a:tbl>
          </a:graphicData>
        </a:graphic>
      </p:graphicFrame>
      <p:pic>
        <p:nvPicPr>
          <p:cNvPr id="32" name="Picture 31">
            <a:extLst>
              <a:ext uri="{FF2B5EF4-FFF2-40B4-BE49-F238E27FC236}">
                <a16:creationId xmlns:a16="http://schemas.microsoft.com/office/drawing/2014/main" id="{CCA86495-F2FA-E385-4C3E-C3542CDB8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389" y="4467939"/>
            <a:ext cx="5046867" cy="2733696"/>
          </a:xfrm>
          <a:prstGeom prst="rect">
            <a:avLst/>
          </a:prstGeom>
          <a:effectLst>
            <a:softEdge rad="800100"/>
          </a:effectLst>
        </p:spPr>
      </p:pic>
    </p:spTree>
    <p:extLst>
      <p:ext uri="{BB962C8B-B14F-4D97-AF65-F5344CB8AC3E}">
        <p14:creationId xmlns:p14="http://schemas.microsoft.com/office/powerpoint/2010/main" val="2264189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0E0DE-94AE-CDA3-B802-C3EC6BF27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Cont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420AA-4EA0-7255-6307-13564B033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paper for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American Sign Language Detection using YOLOv5 and YOLOv8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paper for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Video Captioning Based on Sign Language Using YOLOV8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41D24C-008A-464C-8668-F34BAC2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92" y="1825625"/>
            <a:ext cx="291608" cy="7290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9095D5-49EB-43A1-341A-7D7041689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38" y="3328365"/>
            <a:ext cx="420116" cy="6463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0C2614-5F01-38C7-B140-98434DA13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06153"/>
            <a:ext cx="12192000" cy="245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94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83F82-34C7-4A3F-BE49-BF892C961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57" y="2104267"/>
            <a:ext cx="4666067" cy="1600200"/>
          </a:xfr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The Proposed System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36AF64-069F-538D-0C78-160AE42BD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49" y="2998554"/>
            <a:ext cx="434408" cy="705913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693738FA-D55C-EBF7-8782-73E13BEE534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5" b="9925"/>
          <a:stretch>
            <a:fillRect/>
          </a:stretch>
        </p:blipFill>
        <p:spPr>
          <a:xfrm>
            <a:off x="5859232" y="107004"/>
            <a:ext cx="5608040" cy="5938871"/>
          </a:xfrm>
          <a:effectLst>
            <a:softEdge rad="508000"/>
          </a:effectLst>
        </p:spPr>
      </p:pic>
    </p:spTree>
    <p:extLst>
      <p:ext uri="{BB962C8B-B14F-4D97-AF65-F5344CB8AC3E}">
        <p14:creationId xmlns:p14="http://schemas.microsoft.com/office/powerpoint/2010/main" val="1732521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71B1C-66BC-6097-D243-1D13AA276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-10636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THE PROPOSED SYSTEM</a:t>
            </a:r>
            <a:endParaRPr lang="en-US" sz="4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DE932C-051B-A23A-35F9-0CDF766D5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3600"/>
            <a:ext cx="12192000" cy="60756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5DE610-8CFD-DA3A-8A79-E103D49AC1C0}"/>
              </a:ext>
            </a:extLst>
          </p:cNvPr>
          <p:cNvSpPr txBox="1"/>
          <p:nvPr/>
        </p:nvSpPr>
        <p:spPr>
          <a:xfrm>
            <a:off x="4124960" y="2943126"/>
            <a:ext cx="1290320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  yolov8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533EF-AB49-F18B-CCE5-B13FED922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438" y="2603744"/>
            <a:ext cx="2622256" cy="12976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3AF814-597B-5429-C8C1-45D665C22248}"/>
              </a:ext>
            </a:extLst>
          </p:cNvPr>
          <p:cNvSpPr txBox="1"/>
          <p:nvPr/>
        </p:nvSpPr>
        <p:spPr>
          <a:xfrm>
            <a:off x="6096000" y="1296335"/>
            <a:ext cx="2895600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SL detection &amp; recognition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F3EE8D-C71E-9AD8-E847-A4F2AABBC16B}"/>
              </a:ext>
            </a:extLst>
          </p:cNvPr>
          <p:cNvSpPr txBox="1"/>
          <p:nvPr/>
        </p:nvSpPr>
        <p:spPr>
          <a:xfrm>
            <a:off x="6459166" y="2241791"/>
            <a:ext cx="2431915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Anutatt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data using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rowplow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32B1B0-5169-AC66-63B9-44D8FD64A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993" y="1828800"/>
            <a:ext cx="2507088" cy="11143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E71724-9D43-07CC-CF31-96D3C551F9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580" y="3595984"/>
            <a:ext cx="2175752" cy="96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947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2F914-C28C-0806-AA27-EBC2ABB7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About yolov8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B5EF1-664B-5B6F-92CC-908A23058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75400" cy="4351338"/>
          </a:xfrm>
        </p:spPr>
        <p:txBody>
          <a:bodyPr/>
          <a:lstStyle/>
          <a:p>
            <a:r>
              <a:rPr lang="en-US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 Rounded MT Bold" panose="020F0704030504030204" pitchFamily="34" charset="0"/>
              </a:rPr>
              <a:t>YOLOv8 is a new state-of-the-art computer vision model built by </a:t>
            </a:r>
            <a:r>
              <a:rPr lang="en-US" b="0" i="0" dirty="0" err="1">
                <a:solidFill>
                  <a:schemeClr val="accent1">
                    <a:lumMod val="75000"/>
                  </a:schemeClr>
                </a:solidFill>
                <a:effectLst/>
                <a:latin typeface="Arial Rounded MT Bold" panose="020F0704030504030204" pitchFamily="34" charset="0"/>
              </a:rPr>
              <a:t>Ultralytics</a:t>
            </a:r>
            <a:r>
              <a:rPr lang="en-US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 Rounded MT Bold" panose="020F0704030504030204" pitchFamily="34" charset="0"/>
              </a:rPr>
              <a:t> , the creators of YOLOv5. The YOLOv8 model contains out-of-the-box support for object detection, classification, and segmentation tasks, accessible through a Python package as well as a command line interface.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E683EB-CD96-7D06-F4E6-DB24E9F11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720" y="1825625"/>
            <a:ext cx="5161280" cy="388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864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DE5C3-CB3D-33EB-E26F-2A3FF7174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About yolov8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75F8A7-04A5-18B1-0227-E81001E9B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1788160"/>
            <a:ext cx="10993119" cy="454152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93A0C0-6DD2-04B7-0EBD-C46AA62C7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746" y="595459"/>
            <a:ext cx="2170854" cy="11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73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D644B-3B50-C6A8-9FFD-82087202E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                   Supervisors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A2DBC-6713-B8D6-5AA9-9DE6FF893739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GB" sz="2800" b="1" dirty="0" err="1">
                <a:sym typeface="Red Hat Text"/>
              </a:rPr>
              <a:t>Dr.</a:t>
            </a:r>
            <a:r>
              <a:rPr lang="en-GB" sz="2800" b="1" dirty="0">
                <a:sym typeface="Red Hat Text"/>
              </a:rPr>
              <a:t> </a:t>
            </a:r>
            <a:r>
              <a:rPr lang="en-GB" sz="2800" b="1" dirty="0" err="1">
                <a:sym typeface="Red Hat Text"/>
              </a:rPr>
              <a:t>Esraa</a:t>
            </a:r>
            <a:r>
              <a:rPr lang="en-GB" sz="2800" b="1" dirty="0">
                <a:sym typeface="Red Hat Text"/>
              </a:rPr>
              <a:t> M. El-</a:t>
            </a:r>
            <a:r>
              <a:rPr lang="en-GB" sz="2800" b="1" dirty="0" err="1">
                <a:sym typeface="Red Hat Text"/>
              </a:rPr>
              <a:t>hariri</a:t>
            </a:r>
            <a:r>
              <a:rPr lang="en-GB" sz="2800" b="1" dirty="0">
                <a:sym typeface="Red Hat Text"/>
              </a:rPr>
              <a:t>                                              </a:t>
            </a:r>
            <a:r>
              <a:rPr lang="en-GB" sz="2800" b="1" dirty="0" err="1">
                <a:sym typeface="Red Hat Text"/>
              </a:rPr>
              <a:t>Dr.</a:t>
            </a:r>
            <a:r>
              <a:rPr lang="en-GB" sz="2800" b="1" dirty="0">
                <a:sym typeface="Red Hat Text"/>
              </a:rPr>
              <a:t> Asmaa Hashem</a:t>
            </a:r>
            <a:r>
              <a:rPr lang="en-GB" sz="2800" dirty="0">
                <a:solidFill>
                  <a:schemeClr val="bg1">
                    <a:lumMod val="50000"/>
                  </a:schemeClr>
                </a:solidFill>
                <a:sym typeface="Red Hat Text"/>
              </a:rPr>
              <a:t> 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F12F09-48B4-0DC5-1E2F-EFA3EB9A5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19531"/>
            <a:ext cx="236836" cy="59209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5AC688-EE21-947A-53F1-9991B3B4D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487" y="308907"/>
            <a:ext cx="2306781" cy="159700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6000" dist="50800" dir="5400000" sy="-100000" algn="bl" rotWithShape="0"/>
            <a:softEdge rad="596900"/>
          </a:effectLst>
          <a:scene3d>
            <a:camera prst="perspectiveBelow"/>
            <a:lightRig rig="threePt" dir="t"/>
          </a:scene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8374E7-028D-7999-96A6-7A690EDE8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356" y="3219531"/>
            <a:ext cx="354865" cy="54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6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95E5A-5FDA-8813-26CA-1107DA08D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26503"/>
            <a:ext cx="4455160" cy="1325563"/>
          </a:xfrm>
        </p:spPr>
        <p:txBody>
          <a:bodyPr/>
          <a:lstStyle/>
          <a:p>
            <a:r>
              <a:rPr lang="en-US" sz="4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        </a:t>
            </a:r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Diagrams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10FCBD-D278-78D3-1E6D-AC674BAC9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40" y="3219543"/>
            <a:ext cx="340360" cy="745113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858488-47ED-3051-E3AF-E73687905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322" y="1245681"/>
            <a:ext cx="6873836" cy="4366638"/>
          </a:xfrm>
          <a:prstGeom prst="rect">
            <a:avLst/>
          </a:prstGeom>
          <a:effectLst>
            <a:softEdge rad="355600"/>
          </a:effectLst>
        </p:spPr>
      </p:pic>
    </p:spTree>
    <p:extLst>
      <p:ext uri="{BB962C8B-B14F-4D97-AF65-F5344CB8AC3E}">
        <p14:creationId xmlns:p14="http://schemas.microsoft.com/office/powerpoint/2010/main" val="799005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DAF68-84E0-28E1-E198-3C14FCB40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156200" cy="752475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US" sz="4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 use case </a:t>
            </a:r>
            <a:r>
              <a:rPr 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diagram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9E27DD-93A0-6B15-55CE-1AA4E41B16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442720"/>
            <a:ext cx="10683240" cy="5293359"/>
          </a:xfrm>
        </p:spPr>
      </p:pic>
    </p:spTree>
    <p:extLst>
      <p:ext uri="{BB962C8B-B14F-4D97-AF65-F5344CB8AC3E}">
        <p14:creationId xmlns:p14="http://schemas.microsoft.com/office/powerpoint/2010/main" val="1178493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D4E1A-B384-7A81-FBD5-C5B9A9E2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307840" cy="751840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Context </a:t>
            </a:r>
            <a:r>
              <a:rPr 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diagram</a:t>
            </a:r>
            <a:endParaRPr 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F67A75-69E9-20F3-447D-AA480981D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25" y="2182019"/>
            <a:ext cx="10039350" cy="3638550"/>
          </a:xfrm>
        </p:spPr>
      </p:pic>
    </p:spTree>
    <p:extLst>
      <p:ext uri="{BB962C8B-B14F-4D97-AF65-F5344CB8AC3E}">
        <p14:creationId xmlns:p14="http://schemas.microsoft.com/office/powerpoint/2010/main" val="36151537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20FFE6-6666-B443-34F2-5D80D697A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80" y="193040"/>
            <a:ext cx="9235439" cy="65532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1C855F-AFB8-0F2B-7F9F-F3D8AF66841C}"/>
              </a:ext>
            </a:extLst>
          </p:cNvPr>
          <p:cNvSpPr txBox="1"/>
          <p:nvPr/>
        </p:nvSpPr>
        <p:spPr>
          <a:xfrm>
            <a:off x="0" y="0"/>
            <a:ext cx="3952240" cy="70788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DFD </a:t>
            </a:r>
            <a:r>
              <a:rPr 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diagram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48740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B8DD7-A373-B8AB-BEFB-AD4415197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881880" cy="915035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Sequence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29A7FA-F758-4251-CA7A-C5B65F820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962" y="1026160"/>
            <a:ext cx="9229666" cy="5831840"/>
          </a:xfrm>
        </p:spPr>
      </p:pic>
    </p:spTree>
    <p:extLst>
      <p:ext uri="{BB962C8B-B14F-4D97-AF65-F5344CB8AC3E}">
        <p14:creationId xmlns:p14="http://schemas.microsoft.com/office/powerpoint/2010/main" val="3730509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424FF-4B5C-DAFD-EB0D-081BF814B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Cont..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0FA841-7840-B2F6-5927-9E2E802D7F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967" y="634457"/>
            <a:ext cx="640017" cy="58474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592839-105F-FF39-3D3F-E956420E8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80" y="1219200"/>
            <a:ext cx="10286763" cy="551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53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6F892-EAEE-9A69-8EE2-D8B93D4F4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466840" cy="813435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Admin Sequence diagram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FC81B4-9B1A-E4F5-F84C-0D0C010B04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" y="965200"/>
            <a:ext cx="9824720" cy="5892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542928-0373-9A3C-DE1E-B6F0A8EB7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410" y="81851"/>
            <a:ext cx="925910" cy="73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96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B5371-12F2-B3D6-C1C4-63D750850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56760" cy="894715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 activity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4928A1-358E-A1D2-8331-9032C65A9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" y="975360"/>
            <a:ext cx="9733280" cy="5882639"/>
          </a:xfrm>
        </p:spPr>
      </p:pic>
    </p:spTree>
    <p:extLst>
      <p:ext uri="{BB962C8B-B14F-4D97-AF65-F5344CB8AC3E}">
        <p14:creationId xmlns:p14="http://schemas.microsoft.com/office/powerpoint/2010/main" val="35502239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1F61C-0DE9-88EC-C3DB-E009263E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Cont..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251497-7215-AF27-6E17-C5B2D48A6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" y="1219200"/>
            <a:ext cx="9458960" cy="5638799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C99550E-7225-8420-737A-FF5D75BF7A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967" y="634457"/>
            <a:ext cx="640017" cy="58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6060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1785A-04EB-473D-9B47-C59EB0F70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91" y="2544445"/>
            <a:ext cx="10515600" cy="1325563"/>
          </a:xfrm>
        </p:spPr>
        <p:txBody>
          <a:bodyPr/>
          <a:lstStyle/>
          <a:p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   </a:t>
            </a:r>
            <a:r>
              <a:rPr lang="en-US" sz="5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Backend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A68E9C-E0E8-21FD-8E59-007F2155B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120" y="1005840"/>
            <a:ext cx="5659595" cy="5659595"/>
          </a:xfrm>
          <a:effectLst>
            <a:softEdge rad="6350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7350FA-3288-8ABF-9996-89403D2D1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378" y="2597290"/>
            <a:ext cx="982899" cy="408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68CEA7-F7E5-69AF-494B-FFD60416B0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040" y="3655696"/>
            <a:ext cx="590550" cy="4286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7A7AA9-2500-3BA2-7F92-3AE9DCBB3B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823" y="3655696"/>
            <a:ext cx="1130641" cy="63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72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F9C59E-E945-A1C8-4919-8B1B8EB34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49" y="0"/>
            <a:ext cx="620857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B40D66-7A5F-0C4A-EB99-2843583C8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330" y="5610"/>
            <a:ext cx="600167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9CAC40-0838-A6D6-2EAB-7A5BB45BDD3F}"/>
              </a:ext>
            </a:extLst>
          </p:cNvPr>
          <p:cNvSpPr txBox="1"/>
          <p:nvPr/>
        </p:nvSpPr>
        <p:spPr>
          <a:xfrm>
            <a:off x="3980329" y="0"/>
            <a:ext cx="3725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Team member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A506908F-C3AA-1CF8-C189-E585495ECAE5}"/>
              </a:ext>
            </a:extLst>
          </p:cNvPr>
          <p:cNvSpPr/>
          <p:nvPr/>
        </p:nvSpPr>
        <p:spPr>
          <a:xfrm>
            <a:off x="968028" y="265582"/>
            <a:ext cx="2026024" cy="600636"/>
          </a:xfrm>
          <a:prstGeom prst="wedgeEllipse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Mohamed Amin</a:t>
            </a: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1CBB6576-3C2A-5715-3C2B-65168AE4C9DE}"/>
              </a:ext>
            </a:extLst>
          </p:cNvPr>
          <p:cNvSpPr/>
          <p:nvPr/>
        </p:nvSpPr>
        <p:spPr>
          <a:xfrm>
            <a:off x="2967317" y="531164"/>
            <a:ext cx="2026024" cy="600636"/>
          </a:xfrm>
          <a:prstGeom prst="wedgeEllipse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Hisham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Rifaay</a:t>
            </a:r>
            <a:endParaRPr lang="en-US" sz="18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063DD183-50CB-0F57-1B07-05098A98ED29}"/>
              </a:ext>
            </a:extLst>
          </p:cNvPr>
          <p:cNvSpPr/>
          <p:nvPr/>
        </p:nvSpPr>
        <p:spPr>
          <a:xfrm>
            <a:off x="5159070" y="647612"/>
            <a:ext cx="2026024" cy="600636"/>
          </a:xfrm>
          <a:prstGeom prst="wedgeEllipse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Waeir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 Abdullah</a:t>
            </a:r>
          </a:p>
        </p:txBody>
      </p: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EFF95C23-F687-0E27-75CB-C9B2AA216ED1}"/>
              </a:ext>
            </a:extLst>
          </p:cNvPr>
          <p:cNvSpPr/>
          <p:nvPr/>
        </p:nvSpPr>
        <p:spPr>
          <a:xfrm rot="1226857">
            <a:off x="10296898" y="646547"/>
            <a:ext cx="1963528" cy="602767"/>
          </a:xfrm>
          <a:prstGeom prst="wedgeEllipse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Zahraa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 Mohamed</a:t>
            </a:r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EB832F48-D08F-E492-9E91-86CA55FA744D}"/>
              </a:ext>
            </a:extLst>
          </p:cNvPr>
          <p:cNvSpPr/>
          <p:nvPr/>
        </p:nvSpPr>
        <p:spPr>
          <a:xfrm rot="20806317">
            <a:off x="8893023" y="72149"/>
            <a:ext cx="2045498" cy="602767"/>
          </a:xfrm>
          <a:prstGeom prst="wedgeEllipse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Omnia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nassef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EC62E104-13A6-E949-129C-2810DE6FCF83}"/>
              </a:ext>
            </a:extLst>
          </p:cNvPr>
          <p:cNvSpPr/>
          <p:nvPr/>
        </p:nvSpPr>
        <p:spPr>
          <a:xfrm rot="19924260">
            <a:off x="7209474" y="262090"/>
            <a:ext cx="2024847" cy="607621"/>
          </a:xfrm>
          <a:prstGeom prst="wedgeEllipse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rawan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ragab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6685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4BB5-1505-21AA-4628-480975BCA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370"/>
            <a:ext cx="10515600" cy="6011593"/>
          </a:xfrm>
        </p:spPr>
        <p:txBody>
          <a:bodyPr/>
          <a:lstStyle/>
          <a:p>
            <a:pPr marL="0" indent="0" algn="justLow">
              <a:buNone/>
            </a:pP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Project Overview</a:t>
            </a:r>
            <a:r>
              <a:rPr lang="en-US" sz="1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:</a:t>
            </a:r>
          </a:p>
          <a:p>
            <a:pPr marL="0" indent="0" algn="justLow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This project is a REST API backend developed in C# using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.Net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 and the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Asp.Net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 Core7 ,</a:t>
            </a:r>
          </a:p>
          <a:p>
            <a:pPr marL="0" indent="0" algn="justLow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 It supports API functionalities for video management and authentication through JWT tokens.</a:t>
            </a:r>
          </a:p>
          <a:p>
            <a:pPr marL="0" indent="0" algn="justLow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                                                            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Technologies Used</a:t>
            </a:r>
          </a:p>
          <a:p>
            <a:pPr marL="0" indent="0" algn="justLow">
              <a:buNone/>
            </a:pPr>
            <a:endParaRPr lang="en-US" sz="2400" dirty="0">
              <a:solidFill>
                <a:schemeClr val="accent1">
                  <a:lumMod val="75000"/>
                </a:schemeClr>
              </a:solidFill>
              <a:latin typeface="Arial Rounded MT Bold" panose="020F0704030504030204" pitchFamily="34" charset="0"/>
            </a:endParaRPr>
          </a:p>
          <a:p>
            <a:pPr marL="0" indent="0" algn="justLow">
              <a:buNone/>
            </a:pPr>
            <a:endParaRPr lang="en-US" sz="1800" dirty="0">
              <a:solidFill>
                <a:schemeClr val="accent1">
                  <a:lumMod val="75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DD2D23-CAB1-F108-5758-364165765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1000" contras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341" y="1264013"/>
            <a:ext cx="527948" cy="4154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445402-B77E-A5A7-7E28-7F9EF56325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015" y="2291179"/>
            <a:ext cx="378952" cy="9473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74B2D1-9BF2-C396-A932-B69C2BA353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383" y="2233367"/>
            <a:ext cx="2131547" cy="11956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E3973E-2C79-97F6-E2A4-DC431EDCD6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378" y="3705394"/>
            <a:ext cx="653264" cy="6592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CC236C-38BD-8CA5-6604-6711A067C9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123" y="3435158"/>
            <a:ext cx="2691842" cy="11997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3EE9BAA-1ADB-7CEF-28DF-14A7F565C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561" y="5256111"/>
            <a:ext cx="465897" cy="7177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8AC5F3B-FC11-662B-0BD2-DB73687679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226" y="5053000"/>
            <a:ext cx="2705353" cy="11239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79095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1785A-04EB-473D-9B47-C59EB0F70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209925"/>
            <a:ext cx="10515600" cy="1325563"/>
          </a:xfrm>
        </p:spPr>
        <p:txBody>
          <a:bodyPr/>
          <a:lstStyle/>
          <a:p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   </a:t>
            </a:r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Mobile application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A68E9C-E0E8-21FD-8E59-007F2155B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120" y="1005840"/>
            <a:ext cx="5659595" cy="5659595"/>
          </a:xfr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3001806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5DCDF-7D7C-FE79-A757-61EFFBEA9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220" y="0"/>
            <a:ext cx="1559560" cy="692673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home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3A7931-2D61-BC6C-9DFD-AD7FB4115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970" y="524245"/>
            <a:ext cx="2827264" cy="613463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126168-11C7-C8FE-A9EB-421FD5F6A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767" y="524244"/>
            <a:ext cx="2827265" cy="613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392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A748D-57A7-0F94-EF52-677730820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060" y="0"/>
            <a:ext cx="3865880" cy="793115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dirty="0"/>
              <a:t>  </a:t>
            </a:r>
            <a:r>
              <a:rPr lang="en-US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Login &amp; register</a:t>
            </a:r>
            <a:r>
              <a:rPr lang="ar-EG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endParaRPr lang="en-US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EE5C01-2F34-DA4E-F30C-E4082AC214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18" y="1452880"/>
            <a:ext cx="2428240" cy="520192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763D58-D7D8-A5BF-CD20-C2A08E1C35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883" y="1452880"/>
            <a:ext cx="2428240" cy="520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255064-0BF1-FB71-53E7-DF1F51E14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949" y="1452880"/>
            <a:ext cx="2418513" cy="52019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981F63-C3E4-5F7B-CE19-325D744F25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107" y="1452880"/>
            <a:ext cx="2418514" cy="520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50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3F70B91-48D8-AEA5-7D5B-1336392D9E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61" y="1100197"/>
            <a:ext cx="2758679" cy="5757803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72CE6A8-1405-4E83-AD7D-87C8A54CE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440" y="0"/>
            <a:ext cx="4292600" cy="935355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dirty="0"/>
              <a:t>    </a:t>
            </a:r>
            <a:r>
              <a:rPr lang="en-US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Login &amp; register</a:t>
            </a:r>
            <a:r>
              <a:rPr lang="ar-EG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endParaRPr lang="en-US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461696-BBC7-6820-BEB6-2F2E96687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1100197"/>
            <a:ext cx="2758679" cy="57945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B27C61-FAA5-9C9E-6549-04EE604A28AA}"/>
              </a:ext>
            </a:extLst>
          </p:cNvPr>
          <p:cNvSpPr txBox="1">
            <a:spLocks/>
          </p:cNvSpPr>
          <p:nvPr/>
        </p:nvSpPr>
        <p:spPr>
          <a:xfrm>
            <a:off x="8819801" y="17929"/>
            <a:ext cx="2709410" cy="869577"/>
          </a:xfrm>
          <a:prstGeom prst="rect">
            <a:avLst/>
          </a:prstGeom>
          <a:ln w="635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    </a:t>
            </a:r>
            <a:r>
              <a:rPr lang="en-US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setting</a:t>
            </a:r>
            <a:endParaRPr lang="en-US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53318E-69D6-F0B3-590A-893FEB89D8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117" y="1063484"/>
            <a:ext cx="2911092" cy="579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769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A6728-504D-1618-309C-084E7FF4A1DE}"/>
              </a:ext>
            </a:extLst>
          </p:cNvPr>
          <p:cNvSpPr txBox="1">
            <a:spLocks/>
          </p:cNvSpPr>
          <p:nvPr/>
        </p:nvSpPr>
        <p:spPr>
          <a:xfrm>
            <a:off x="4176582" y="0"/>
            <a:ext cx="2766300" cy="762635"/>
          </a:xfrm>
          <a:prstGeom prst="rect">
            <a:avLst/>
          </a:prstGeom>
          <a:ln w="635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   </a:t>
            </a:r>
            <a:r>
              <a:rPr lang="en-US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translate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7E2B33-3044-C409-5818-B888E8CE8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" y="889678"/>
            <a:ext cx="3121910" cy="59593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02F7FF-C688-778A-925C-D80DAB4AFF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044" y="889677"/>
            <a:ext cx="3121911" cy="59593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C1A37E-355F-CB40-33C5-8CC5CE8703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220" y="889678"/>
            <a:ext cx="3121911" cy="597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10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06F759-D2BD-2F12-9985-815DC5D39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79" y="418289"/>
            <a:ext cx="2766300" cy="60214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C47077-F909-0E8C-0378-C4D0A79E65EE}"/>
              </a:ext>
            </a:extLst>
          </p:cNvPr>
          <p:cNvSpPr txBox="1"/>
          <p:nvPr/>
        </p:nvSpPr>
        <p:spPr>
          <a:xfrm>
            <a:off x="3832698" y="2402733"/>
            <a:ext cx="50292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When sign is not recognized (no translation found page ) is appear to user that can simply upload video or image to being saved in database to be used later to develop model efficiency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6FF1FD-2AF6-AE3E-0980-D4FE03483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236" y="1346724"/>
            <a:ext cx="4823878" cy="4816257"/>
          </a:xfrm>
          <a:prstGeom prst="rect">
            <a:avLst/>
          </a:prstGeom>
          <a:effectLst>
            <a:outerShdw dist="50800" dir="5400000" sx="98000" sy="98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1270000"/>
          </a:effectLst>
        </p:spPr>
      </p:pic>
    </p:spTree>
    <p:extLst>
      <p:ext uri="{BB962C8B-B14F-4D97-AF65-F5344CB8AC3E}">
        <p14:creationId xmlns:p14="http://schemas.microsoft.com/office/powerpoint/2010/main" val="1634548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4ECA97D-6937-00B3-5370-333647B2A3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2790217" cy="685462"/>
          </a:xfrm>
          <a:prstGeom prst="rect">
            <a:avLst/>
          </a:prstGeom>
          <a:ln w="635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 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learning</a:t>
            </a:r>
            <a:r>
              <a:rPr lang="en-US" dirty="0"/>
              <a:t> </a:t>
            </a:r>
          </a:p>
        </p:txBody>
      </p:sp>
      <p:pic>
        <p:nvPicPr>
          <p:cNvPr id="9" name="WhatsApp Video 2024-06-23 at 2.19.42 AM">
            <a:hlinkClick r:id="" action="ppaction://media"/>
            <a:extLst>
              <a:ext uri="{FF2B5EF4-FFF2-40B4-BE49-F238E27FC236}">
                <a16:creationId xmlns:a16="http://schemas.microsoft.com/office/drawing/2014/main" id="{B8E0FDC7-CC84-3246-70D4-BB55F8C22B7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-40000" contrast="-40000"/>
          </a:blip>
          <a:stretch>
            <a:fillRect/>
          </a:stretch>
        </p:blipFill>
        <p:spPr>
          <a:xfrm>
            <a:off x="4163437" y="184826"/>
            <a:ext cx="3210127" cy="614493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73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78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1785A-04EB-473D-9B47-C59EB0F70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851" y="1604861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THE EXPERIMENTAL RESULTS &amp; DISCUSSION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 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390106-BA1C-5229-8C46-01EC0C81F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64" y="2483741"/>
            <a:ext cx="6873836" cy="43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4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CA762-1924-AC5E-9ED5-D9AF2186B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About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F30E7-ACF5-D43D-4525-08758945D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217" y="1854808"/>
            <a:ext cx="5591783" cy="50031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Primary Dataset</a:t>
            </a:r>
          </a:p>
          <a:p>
            <a:endParaRPr lang="en-US" sz="2400" dirty="0">
              <a:solidFill>
                <a:schemeClr val="accent1">
                  <a:lumMod val="75000"/>
                </a:schemeClr>
              </a:solidFill>
              <a:latin typeface="Arial Rounded MT Bold" panose="020F0704030504030204" pitchFamily="34" charset="0"/>
            </a:endParaRP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Taking</a:t>
            </a:r>
            <a:r>
              <a:rPr lang="ar-EG" sz="24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pictures</a:t>
            </a:r>
          </a:p>
          <a:p>
            <a:endParaRPr lang="en-US" sz="2400" dirty="0">
              <a:solidFill>
                <a:schemeClr val="accent1">
                  <a:lumMod val="75000"/>
                </a:schemeClr>
              </a:solidFill>
              <a:latin typeface="Arial Rounded MT Bold" panose="020F0704030504030204" pitchFamily="34" charset="0"/>
            </a:endParaRP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Annotate pictures</a:t>
            </a:r>
          </a:p>
          <a:p>
            <a:endParaRPr lang="en-US" sz="2400" dirty="0">
              <a:solidFill>
                <a:schemeClr val="accent1">
                  <a:lumMod val="75000"/>
                </a:schemeClr>
              </a:solidFill>
              <a:latin typeface="Arial Rounded MT Bold" panose="020F0704030504030204" pitchFamily="34" charset="0"/>
            </a:endParaRP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Divided pictures (train , valid , test)</a:t>
            </a:r>
          </a:p>
          <a:p>
            <a:endParaRPr lang="en-US" sz="2400" dirty="0">
              <a:solidFill>
                <a:schemeClr val="accent1">
                  <a:lumMod val="75000"/>
                </a:schemeClr>
              </a:solidFill>
              <a:latin typeface="Arial Rounded MT Bold" panose="020F0704030504030204" pitchFamily="34" charset="0"/>
            </a:endParaRPr>
          </a:p>
          <a:p>
            <a:endParaRPr lang="en-US" sz="2400" dirty="0">
              <a:solidFill>
                <a:schemeClr val="accent1">
                  <a:lumMod val="75000"/>
                </a:schemeClr>
              </a:solidFill>
              <a:latin typeface="Arial Rounded MT Bold" panose="020F0704030504030204" pitchFamily="34" charset="0"/>
            </a:endParaRPr>
          </a:p>
          <a:p>
            <a:endParaRPr lang="en-US" sz="2400" dirty="0">
              <a:solidFill>
                <a:schemeClr val="accent1">
                  <a:lumMod val="75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77ECCF-3003-52DD-954A-C2C8F5B13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660" y="1199779"/>
            <a:ext cx="4846740" cy="4808637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902CAC2C-EE3F-53A2-70E3-F8602B678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picture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335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683C358-882A-1B0D-0094-D9CB86F3A77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6" r="9546"/>
          <a:stretch>
            <a:fillRect/>
          </a:stretch>
        </p:blipFill>
        <p:spPr>
          <a:effectLst>
            <a:softEdge rad="863600"/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8CCDA1-24E4-B6B7-D2D2-82DF6F221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254868"/>
            <a:ext cx="3932237" cy="4614120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2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Introduction</a:t>
            </a:r>
          </a:p>
          <a:p>
            <a:pPr algn="just"/>
            <a:endParaRPr lang="en-US" sz="2200" b="1" dirty="0">
              <a:solidFill>
                <a:schemeClr val="accent1">
                  <a:lumMod val="60000"/>
                  <a:lumOff val="40000"/>
                </a:schemeClr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     </a:t>
            </a:r>
            <a:r>
              <a:rPr lang="en-US" sz="2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Problem Definition</a:t>
            </a:r>
          </a:p>
          <a:p>
            <a:pPr algn="just"/>
            <a:endParaRPr lang="en-US" sz="2200" b="1" dirty="0">
              <a:solidFill>
                <a:schemeClr val="accent1">
                  <a:lumMod val="60000"/>
                  <a:lumOff val="40000"/>
                </a:schemeClr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     </a:t>
            </a:r>
            <a:r>
              <a:rPr lang="en-US" sz="2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project</a:t>
            </a:r>
            <a:r>
              <a:rPr lang="en-US" sz="2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  </a:t>
            </a:r>
            <a:r>
              <a:rPr lang="en-US" sz="2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Objective</a:t>
            </a:r>
          </a:p>
          <a:p>
            <a:pPr algn="just"/>
            <a:endParaRPr lang="en-US" sz="2200" b="1" dirty="0">
              <a:solidFill>
                <a:schemeClr val="accent1">
                  <a:lumMod val="60000"/>
                  <a:lumOff val="40000"/>
                </a:schemeClr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    Related work</a:t>
            </a:r>
          </a:p>
          <a:p>
            <a:pPr algn="just"/>
            <a:endParaRPr lang="en-US" sz="2200" b="1" dirty="0">
              <a:solidFill>
                <a:schemeClr val="accent1">
                  <a:lumMod val="60000"/>
                  <a:lumOff val="40000"/>
                </a:schemeClr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    The Proposed System</a:t>
            </a:r>
          </a:p>
          <a:p>
            <a:pPr algn="just"/>
            <a:endParaRPr lang="en-US" sz="2200" b="1" dirty="0">
              <a:solidFill>
                <a:schemeClr val="accent1">
                  <a:lumMod val="60000"/>
                  <a:lumOff val="40000"/>
                </a:schemeClr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    Diagrams</a:t>
            </a:r>
            <a:endParaRPr lang="en-US" sz="2200" dirty="0">
              <a:solidFill>
                <a:schemeClr val="accent1">
                  <a:lumMod val="60000"/>
                  <a:lumOff val="40000"/>
                </a:schemeClr>
              </a:solidFill>
              <a:latin typeface="Arial Rounded MT Bold" panose="020F0704030504030204" pitchFamily="34" charset="0"/>
            </a:endParaRPr>
          </a:p>
          <a:p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     </a:t>
            </a:r>
            <a:endParaRPr lang="en-US" sz="2200" b="1" dirty="0">
              <a:solidFill>
                <a:schemeClr val="accent1">
                  <a:lumMod val="60000"/>
                  <a:lumOff val="40000"/>
                </a:schemeClr>
              </a:solidFill>
              <a:latin typeface="Arial Rounded MT Bold" panose="020F0704030504030204" pitchFamily="34" charset="0"/>
            </a:endParaRPr>
          </a:p>
          <a:p>
            <a:r>
              <a:rPr lang="en-US" dirty="0"/>
              <a:t>      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  <a:ea typeface="+mj-lt"/>
                <a:cs typeface="+mj-lt"/>
              </a:rPr>
              <a:t>Conclusion and Future work 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Arial Rounded MT Bold" panose="020F0704030504030204" pitchFamily="34" charset="0"/>
            </a:endParaRP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A11B90-34CA-B3A7-1485-F44048EA601F}"/>
              </a:ext>
            </a:extLst>
          </p:cNvPr>
          <p:cNvSpPr txBox="1"/>
          <p:nvPr/>
        </p:nvSpPr>
        <p:spPr>
          <a:xfrm>
            <a:off x="568907" y="457200"/>
            <a:ext cx="60943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altLang="en-US" sz="5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Rounded MT Bold" panose="020F0704030504030204" pitchFamily="34" charset="0"/>
              </a:rPr>
              <a:t>Content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6C00175-2CB3-D4D9-9D48-61F01FFEA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66148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.</a:t>
            </a:r>
            <a:b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b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b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E3E92F-4116-7950-548C-C872A5270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31" y="1244889"/>
            <a:ext cx="266019" cy="665048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64AD09-3400-6F7D-02BF-D61C9A5F8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95" y="2034864"/>
            <a:ext cx="335410" cy="516015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FC8FF5-5EC2-BAD5-66F6-914E37BAF2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53" y="2643704"/>
            <a:ext cx="321694" cy="576057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032BE8F-2646-CAB6-5D92-315D56DB4F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20" y="3353365"/>
            <a:ext cx="275163" cy="572049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0B3B5A7-8C47-9B06-C487-2C671EC5A0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3981385"/>
            <a:ext cx="309858" cy="503519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375067F-881D-4DA1-8732-718EC6E3CB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99" y="4618508"/>
            <a:ext cx="254184" cy="556457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3374F93-D8A7-760D-6D1E-FF2DB61A79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-5000"/>
                    </a14:imgEffect>
                    <a14:imgEffect>
                      <a14:colorTemperature colorTemp="6443"/>
                    </a14:imgEffect>
                    <a14:imgEffect>
                      <a14:brightnessContrast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39" y="5278980"/>
            <a:ext cx="392982" cy="651775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5000"/>
              </a:srgbClr>
            </a:outerShdw>
            <a:reflection stA="0" endPos="65000" dist="50800" dir="5400000" sy="-100000" algn="bl" rotWithShape="0"/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27060382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53278-2A03-1EB1-7A84-B49DD2CAC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098" y="0"/>
            <a:ext cx="10515600" cy="52009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Cont..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B98E5-1AB2-51FB-3732-54267DCCD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579" y="520092"/>
            <a:ext cx="1128084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Our dataset consists of 2 models including many classes of different stages of different category sign language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Arabic model :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total number of images are 1612 of 42 class for Arabic detection and . It is also openly available on the internet. Each class contains approximately 30 image and its label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  <a:hlinkClick r:id="rId2"/>
              </a:rPr>
              <a:t>https://universe.roboflow.com/sign-language-6ccbk/en-give-a-sign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endParaRPr 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Arial Rounded MT Bold" panose="020F0704030504030204" pitchFamily="34" charset="0"/>
            </a:endParaRPr>
          </a:p>
          <a:p>
            <a:endParaRPr 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Arial Rounded MT Bold" panose="020F0704030504030204" pitchFamily="34" charset="0"/>
            </a:endParaRPr>
          </a:p>
          <a:p>
            <a:endParaRPr 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Arial Rounded MT Bold" panose="020F0704030504030204" pitchFamily="34" charset="0"/>
            </a:endParaRPr>
          </a:p>
          <a:p>
            <a:endParaRPr 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91B367-7A9E-C2FC-A8A4-F84FFF51AF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247" y="3499554"/>
            <a:ext cx="3387087" cy="32838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513C97-35C2-96D8-71D2-85D934BD54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99554"/>
            <a:ext cx="3252280" cy="32838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70C5FE1-6309-90EB-1025-D0621B22F5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399674"/>
              </p:ext>
            </p:extLst>
          </p:nvPr>
        </p:nvGraphicFramePr>
        <p:xfrm>
          <a:off x="4309354" y="2270217"/>
          <a:ext cx="2451370" cy="11587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762">
                  <a:extLst>
                    <a:ext uri="{9D8B030D-6E8A-4147-A177-3AD203B41FA5}">
                      <a16:colId xmlns:a16="http://schemas.microsoft.com/office/drawing/2014/main" val="1929213141"/>
                    </a:ext>
                  </a:extLst>
                </a:gridCol>
                <a:gridCol w="1164608">
                  <a:extLst>
                    <a:ext uri="{9D8B030D-6E8A-4147-A177-3AD203B41FA5}">
                      <a16:colId xmlns:a16="http://schemas.microsoft.com/office/drawing/2014/main" val="164519259"/>
                    </a:ext>
                  </a:extLst>
                </a:gridCol>
              </a:tblGrid>
              <a:tr h="244150"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222074"/>
                  </a:ext>
                </a:extLst>
              </a:tr>
              <a:tr h="24415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MAP50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99%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86327"/>
                  </a:ext>
                </a:extLst>
              </a:tr>
              <a:tr h="42726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MAP50-95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2307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63382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105B3-ADA4-EE2F-2351-5F522A1FB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102" y="0"/>
            <a:ext cx="10515600" cy="481181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Cont..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0B8AA-683C-17D2-A393-5A17485EA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446" y="481181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English model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: total number of images are 941 of 31 class for Arabic detection and . It is also openly available on the internet. Each class contains approximately 30 image and its label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  <a:hlinkClick r:id="rId2"/>
              </a:rPr>
              <a:t>https://universe.roboflow.com/sign-language-6ccbk/en-give-a-sign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7430B8-C4AB-C057-92DB-07E1C66D0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46" y="3677055"/>
            <a:ext cx="3213369" cy="31306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F16093-8014-B032-E300-97680180D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315" y="3594370"/>
            <a:ext cx="3213370" cy="32133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7ABB7E-14DA-EF8E-078D-6AB9D188BF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825" y="3660199"/>
            <a:ext cx="3143319" cy="31433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A5235E6-D422-7673-1927-13189DB2C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599288"/>
              </p:ext>
            </p:extLst>
          </p:nvPr>
        </p:nvGraphicFramePr>
        <p:xfrm>
          <a:off x="4870315" y="2194996"/>
          <a:ext cx="2451370" cy="11587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762">
                  <a:extLst>
                    <a:ext uri="{9D8B030D-6E8A-4147-A177-3AD203B41FA5}">
                      <a16:colId xmlns:a16="http://schemas.microsoft.com/office/drawing/2014/main" val="1929213141"/>
                    </a:ext>
                  </a:extLst>
                </a:gridCol>
                <a:gridCol w="1164608">
                  <a:extLst>
                    <a:ext uri="{9D8B030D-6E8A-4147-A177-3AD203B41FA5}">
                      <a16:colId xmlns:a16="http://schemas.microsoft.com/office/drawing/2014/main" val="164519259"/>
                    </a:ext>
                  </a:extLst>
                </a:gridCol>
              </a:tblGrid>
              <a:tr h="244150"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222074"/>
                  </a:ext>
                </a:extLst>
              </a:tr>
              <a:tr h="24415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MAP50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99%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86327"/>
                  </a:ext>
                </a:extLst>
              </a:tr>
              <a:tr h="42726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MAP50-95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91%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2307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635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E99E-47D7-CDE0-450A-74D3B3AE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One-Stage object detection</a:t>
            </a:r>
            <a:endParaRPr lang="en-US" sz="4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00FD58-E996-E796-083D-A016E3E33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120" y="1829276"/>
            <a:ext cx="9001760" cy="14382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6CB1DF-0357-397A-ACB5-D9E824820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0" y="3597562"/>
            <a:ext cx="4438650" cy="2466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593323-1E5B-37CB-EB66-C578A7C88F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440" y="3590450"/>
            <a:ext cx="4267200" cy="242887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E8FCBC0A-D3A0-F46F-C89A-F9F28022A5ED}"/>
              </a:ext>
            </a:extLst>
          </p:cNvPr>
          <p:cNvSpPr/>
          <p:nvPr/>
        </p:nvSpPr>
        <p:spPr>
          <a:xfrm>
            <a:off x="5276850" y="4714240"/>
            <a:ext cx="1845310" cy="48463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4999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6902D-6F87-8D57-2F6A-693256207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Deep Learning object detection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222A8-64DA-1F49-75FE-8C36BDED9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771" y="1767259"/>
            <a:ext cx="10866423" cy="43513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Detect objects  ( hand)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Classify every single object and estimate its size with a bounding box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51AB5D2-1F87-60E8-24A7-DEEE011F46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198349"/>
              </p:ext>
            </p:extLst>
          </p:nvPr>
        </p:nvGraphicFramePr>
        <p:xfrm>
          <a:off x="1178560" y="3674792"/>
          <a:ext cx="10284492" cy="18252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4492">
                  <a:extLst>
                    <a:ext uri="{9D8B030D-6E8A-4147-A177-3AD203B41FA5}">
                      <a16:colId xmlns:a16="http://schemas.microsoft.com/office/drawing/2014/main" val="3919898512"/>
                    </a:ext>
                  </a:extLst>
                </a:gridCol>
              </a:tblGrid>
              <a:tr h="910883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                       One-Stage object detection</a:t>
                      </a:r>
                      <a:endParaRPr lang="en-US" sz="3200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118326"/>
                  </a:ext>
                </a:extLst>
              </a:tr>
              <a:tr h="91088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        </a:t>
                      </a:r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Detect image or video in a single pass without explicit region proposal </a:t>
                      </a:r>
                    </a:p>
                    <a:p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Arial Rounded MT Bold" panose="020F0704030504030204" pitchFamily="34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       yolov8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404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90227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CFA58-D8FD-AED7-641C-99DF78951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288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                           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Models Result</a:t>
            </a:r>
            <a:br>
              <a:rPr lang="en-US" sz="4400" b="1" dirty="0">
                <a:solidFill>
                  <a:schemeClr val="tx2"/>
                </a:solidFill>
              </a:rPr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8B5E4C-3BC7-FDBF-2F9C-EDB101D01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10" y="699662"/>
            <a:ext cx="374580" cy="9364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6390DB-DDCE-CA0E-BF2B-174B5A1DF8CC}"/>
              </a:ext>
            </a:extLst>
          </p:cNvPr>
          <p:cNvSpPr txBox="1"/>
          <p:nvPr/>
        </p:nvSpPr>
        <p:spPr>
          <a:xfrm>
            <a:off x="1099225" y="1004581"/>
            <a:ext cx="2264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Arabic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3BE347-945C-1E8D-B421-DEA864190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359" y="1703638"/>
            <a:ext cx="9970851" cy="498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4610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DEACE-98DE-0691-9A09-870752452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098" y="-16989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Cont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2DCD21-DB95-827C-736E-0292AB9017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936"/>
            <a:ext cx="11994204" cy="6249571"/>
          </a:xfrm>
        </p:spPr>
      </p:pic>
    </p:spTree>
    <p:extLst>
      <p:ext uri="{BB962C8B-B14F-4D97-AF65-F5344CB8AC3E}">
        <p14:creationId xmlns:p14="http://schemas.microsoft.com/office/powerpoint/2010/main" val="20245471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2D16DCD-0BA2-C2A3-E262-A043D9FDD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75" y="1242944"/>
            <a:ext cx="11021438" cy="551072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351B20-EB3D-C32E-A463-3BBF500A1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22" y="365780"/>
            <a:ext cx="420116" cy="6463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19E7C9-05B7-D7D0-0C77-914794802860}"/>
              </a:ext>
            </a:extLst>
          </p:cNvPr>
          <p:cNvSpPr txBox="1"/>
          <p:nvPr/>
        </p:nvSpPr>
        <p:spPr>
          <a:xfrm>
            <a:off x="1358338" y="550446"/>
            <a:ext cx="2277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English model</a:t>
            </a:r>
          </a:p>
        </p:txBody>
      </p:sp>
    </p:spTree>
    <p:extLst>
      <p:ext uri="{BB962C8B-B14F-4D97-AF65-F5344CB8AC3E}">
        <p14:creationId xmlns:p14="http://schemas.microsoft.com/office/powerpoint/2010/main" val="17770191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8A816-7CDB-2FA0-114D-2C8BDD13D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70" y="-228262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Cont..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0D147E-DDC4-0919-2CC6-35DEE56999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42027"/>
            <a:ext cx="11430000" cy="6215973"/>
          </a:xfrm>
        </p:spPr>
      </p:pic>
    </p:spTree>
    <p:extLst>
      <p:ext uri="{BB962C8B-B14F-4D97-AF65-F5344CB8AC3E}">
        <p14:creationId xmlns:p14="http://schemas.microsoft.com/office/powerpoint/2010/main" val="9956620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FFCE9-CA7F-E053-717C-A8D42F7EB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14" y="3596059"/>
            <a:ext cx="10515600" cy="1005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  <a:ea typeface="+mj-lt"/>
                <a:cs typeface="+mj-lt"/>
              </a:rPr>
              <a:t>Conclusion and Future work </a:t>
            </a:r>
            <a:endParaRPr lang="en-US" sz="3600" dirty="0">
              <a:solidFill>
                <a:schemeClr val="accent1">
                  <a:lumMod val="75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6BC02-99D8-B390-5251-70BFD073A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338" y="2651395"/>
            <a:ext cx="7178662" cy="4206605"/>
          </a:xfrm>
          <a:prstGeom prst="rect">
            <a:avLst/>
          </a:prstGeom>
          <a:effectLst>
            <a:glow rad="889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  <a:reflection stA="0" endPos="61000" dist="50800" dir="5400000" sy="-100000" algn="bl" rotWithShape="0"/>
            <a:softEdge rad="1270000"/>
          </a:effectLst>
        </p:spPr>
      </p:pic>
    </p:spTree>
    <p:extLst>
      <p:ext uri="{BB962C8B-B14F-4D97-AF65-F5344CB8AC3E}">
        <p14:creationId xmlns:p14="http://schemas.microsoft.com/office/powerpoint/2010/main" val="959193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653F3-EFB7-75A2-07BD-DD3756B3C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  <a:ea typeface="+mj-lt"/>
                <a:cs typeface="+mj-lt"/>
              </a:rPr>
              <a:t>Conclusion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87077F6-2DCD-A009-C8B6-A146D524D2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01857" y="1501049"/>
            <a:ext cx="10980906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Rounded MT Bold" panose="020F0704030504030204" pitchFamily="34" charset="0"/>
              </a:rPr>
              <a:t>Breaks Down Communication Barriers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 Rounded MT Bold" panose="020F0704030504030204" pitchFamily="34" charset="0"/>
            </a:endParaRP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Rounded MT Bold" panose="020F0704030504030204" pitchFamily="34" charset="0"/>
              </a:rPr>
              <a:t>Fosters Greater Inclusivity and Understanding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731A84-4D0F-991A-392C-4CDC23647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38" y="1658560"/>
            <a:ext cx="248614" cy="6215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CC289B-4DB6-041D-5F34-1537AE805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21" y="2469082"/>
            <a:ext cx="396052" cy="525434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B93C7F02-6D9A-1BE6-EEEA-E845D4CFE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1882" y="2827902"/>
            <a:ext cx="8323729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Focus on Further Development</a:t>
            </a:r>
            <a:endParaRPr lang="en-US" alt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Arial Rounded MT Bold" panose="020F0704030504030204" pitchFamily="34" charset="0"/>
            </a:endParaRP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User-Friendly and Accessible Learning Platform</a:t>
            </a:r>
            <a:endParaRPr lang="en-US" alt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Arial Rounded MT Bold" panose="020F0704030504030204" pitchFamily="34" charset="0"/>
            </a:endParaRP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Engaging and Interactive Learning Experience</a:t>
            </a:r>
            <a:endParaRPr lang="en-US" altLang="en-US" sz="2400" dirty="0">
              <a:solidFill>
                <a:schemeClr val="accent1">
                  <a:lumMod val="75000"/>
                </a:schemeClr>
              </a:solidFill>
              <a:latin typeface="Arial Rounded MT Bold" panose="020F0704030504030204" pitchFamily="34" charset="0"/>
            </a:endParaRP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Rich Cultural Experience</a:t>
            </a:r>
            <a:endParaRPr lang="en-US" alt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Arial Rounded MT Bold" panose="020F0704030504030204" pitchFamily="34" charset="0"/>
            </a:endParaRP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Future Development Opportunities</a:t>
            </a:r>
            <a:endParaRPr lang="en-US" alt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Arial Rounded MT Bold" panose="020F070403050403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dirty="0"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62987B-593D-23D2-C0C0-BAC2EF919D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73" y="3073193"/>
            <a:ext cx="306602" cy="5490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4783D2-D546-7BA5-67EC-0C5A7E6A51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82" y="3852049"/>
            <a:ext cx="239561" cy="4980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A8EE21-499B-AA54-C863-FAD002CAEB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53" y="4513032"/>
            <a:ext cx="373641" cy="5254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0FC287-07D0-6CCA-0789-F4F926B3A5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62" y="5267405"/>
            <a:ext cx="226570" cy="4960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5FAC64-2864-334E-CE47-74FF871DB8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97" y="5929274"/>
            <a:ext cx="382409" cy="63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702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C7629B7-6982-207B-5B9C-12BF99A2D4E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2" r="3772"/>
          <a:stretch>
            <a:fillRect/>
          </a:stretch>
        </p:blipFill>
        <p:spPr>
          <a:effectLst>
            <a:softEdge rad="6858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57F9B5-4521-63F8-2AED-BEC2E9E2B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80" y="2692088"/>
            <a:ext cx="496078" cy="1240196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AABCC6-0C1F-0FF5-67AB-3C9246CF9109}"/>
              </a:ext>
            </a:extLst>
          </p:cNvPr>
          <p:cNvSpPr txBox="1"/>
          <p:nvPr/>
        </p:nvSpPr>
        <p:spPr>
          <a:xfrm>
            <a:off x="943584" y="2989020"/>
            <a:ext cx="60943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661493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653F3-EFB7-75A2-07BD-DD3756B3C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  <a:ea typeface="+mj-lt"/>
                <a:cs typeface="+mj-lt"/>
              </a:rPr>
              <a:t>Future work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87077F6-2DCD-A009-C8B6-A146D524D2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11094" y="1814818"/>
            <a:ext cx="10980906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Rounded MT Bold" panose="020F0704030504030204" pitchFamily="34" charset="0"/>
              </a:rPr>
              <a:t>Building</a:t>
            </a:r>
            <a:r>
              <a:rPr kumimoji="0" lang="ar-EG" altLang="en-US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Rounded MT Bold" panose="020F0704030504030204" pitchFamily="34" charset="0"/>
              </a:rPr>
              <a:t>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Natural language processing (NLP)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Rounded MT Bold" panose="020F0704030504030204" pitchFamily="34" charset="0"/>
              </a:rPr>
              <a:t>to use letters to make words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Rounded MT Bold" panose="020F0704030504030204" pitchFamily="34" charset="0"/>
              </a:rPr>
              <a:t> </a:t>
            </a:r>
            <a:endParaRPr kumimoji="0" lang="ar-EG" altLang="en-US" sz="1200" b="0" i="0" u="none" strike="noStrike" cap="none" normalizeH="0" baseline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731A84-4D0F-991A-392C-4CDC23647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88" y="1813470"/>
            <a:ext cx="210579" cy="5264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CC289B-4DB6-041D-5F34-1537AE805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66" y="2586660"/>
            <a:ext cx="398221" cy="423962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E1404319-8019-0ABB-EF4A-E178653620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7887" y="2643414"/>
            <a:ext cx="2501519" cy="343692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Rounded MT Bold" panose="020F0704030504030204" pitchFamily="34" charset="0"/>
              </a:rPr>
              <a:t>Add other words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Rounded MT Bold" panose="020F0704030504030204" pitchFamily="34" charset="0"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 Rounded MT Bold" panose="020F07040305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41246A-EFAF-5558-1A32-1DEF35B2F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43" y="3179982"/>
            <a:ext cx="278124" cy="498035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42223E5E-A659-8372-8038-8D4005B3F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1094" y="3292627"/>
            <a:ext cx="3133358" cy="343692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Rounded MT Bold" panose="020F0704030504030204" pitchFamily="34" charset="0"/>
              </a:rPr>
              <a:t>Add other languages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Rounded MT Bold" panose="020F0704030504030204" pitchFamily="34" charset="0"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 Rounded MT Bold" panose="020F07040305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DEFF3B-4FB7-EC10-7D46-EE567D7B44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96" y="3906594"/>
            <a:ext cx="201771" cy="498035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5863327E-E561-AC0D-FC03-A375D2A2FD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7887" y="3966555"/>
            <a:ext cx="8676158" cy="343692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Rounded MT Bold" panose="020F0704030504030204" pitchFamily="34" charset="0"/>
              </a:rPr>
              <a:t>translate from one sign language to another sign language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Rounded MT Bold" panose="020F0704030504030204" pitchFamily="34" charset="0"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 Rounded MT Bold" panose="020F07040305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49EB17-859E-F4AA-EC07-4C478CEAD5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43" y="4699474"/>
            <a:ext cx="373641" cy="525433"/>
          </a:xfrm>
          <a:prstGeom prst="rect">
            <a:avLst/>
          </a:prstGeom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9B02DD2B-1EAC-9876-D530-8BBE0DCA4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7887" y="4645501"/>
            <a:ext cx="8716360" cy="71302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Rounded MT Bold" panose="020F0704030504030204" pitchFamily="34" charset="0"/>
              </a:rPr>
              <a:t>Adding the video call feature for deaf and mute patients to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Rounded MT Bold" panose="020F0704030504030204" pitchFamily="34" charset="0"/>
              </a:rPr>
              <a:t>enable easy communication to every one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 Rounded MT Bold" panose="020F070403050403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ABD4A6-2548-90D3-68F8-C080F77B2F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345" y="5155660"/>
            <a:ext cx="3426231" cy="1634452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softEdge rad="482600"/>
          </a:effectLst>
        </p:spPr>
      </p:pic>
    </p:spTree>
    <p:extLst>
      <p:ext uri="{BB962C8B-B14F-4D97-AF65-F5344CB8AC3E}">
        <p14:creationId xmlns:p14="http://schemas.microsoft.com/office/powerpoint/2010/main" val="19090954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389A7-9284-001B-0672-9221A776101B}"/>
              </a:ext>
            </a:extLst>
          </p:cNvPr>
          <p:cNvSpPr txBox="1"/>
          <p:nvPr/>
        </p:nvSpPr>
        <p:spPr>
          <a:xfrm>
            <a:off x="2194560" y="3119120"/>
            <a:ext cx="47769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Thank you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6DA651-DE71-DE15-5D24-0F3E7B26F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520" y="2570895"/>
            <a:ext cx="2164080" cy="1899090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490540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F9DD5-50AF-0FE4-5F70-8011F88D0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INTRODUCTION</a:t>
            </a:r>
            <a:br>
              <a:rPr lang="en-US" sz="32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CF2EAB-BBFC-203B-7784-F7D739045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8119386" cy="919264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In the world there are many deaf and mute people who suffer from difficulty communicating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19342-F8D1-9CC8-C0B9-078B991BA806}"/>
              </a:ext>
            </a:extLst>
          </p:cNvPr>
          <p:cNvSpPr txBox="1"/>
          <p:nvPr/>
        </p:nvSpPr>
        <p:spPr>
          <a:xfrm>
            <a:off x="3718397" y="4530219"/>
            <a:ext cx="81193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Deaf and mute individuals face communication barriers in a predominantly spoken language society.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B7F313-09B3-4462-2C25-BCE367350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32" y="2898567"/>
            <a:ext cx="2751058" cy="263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397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ABC6E-6E3A-34FD-F8D9-DC2E6EF1F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80682" y="3882739"/>
            <a:ext cx="12147176" cy="2365661"/>
          </a:xfrm>
        </p:spPr>
        <p:txBody>
          <a:bodyPr>
            <a:normAutofit/>
          </a:bodyPr>
          <a:lstStyle/>
          <a:p>
            <a:pPr marL="457200" marR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kern="1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Our </a:t>
            </a:r>
            <a:r>
              <a:rPr lang="en-US" kern="100" dirty="0">
                <a:solidFill>
                  <a:schemeClr val="accent1">
                    <a:lumMod val="50000"/>
                  </a:schemeClr>
                </a:solidFill>
                <a:effectLst/>
                <a:latin typeface="Arial Rounded MT Bold" panose="020F07040305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mobile app for deaf patients, where patients download the application, log in to it, and they could communicate with others easily.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effectLst/>
                <a:latin typeface="Arial Rounded MT Bold" panose="020F07040305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Where the app converts sign language into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 (English , Arabic)</a:t>
            </a:r>
            <a:endParaRPr lang="en-US" sz="40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AA430B-BE2C-3FB3-C46E-678FFC2EA45A}"/>
              </a:ext>
            </a:extLst>
          </p:cNvPr>
          <p:cNvSpPr txBox="1"/>
          <p:nvPr/>
        </p:nvSpPr>
        <p:spPr>
          <a:xfrm>
            <a:off x="3212560" y="895046"/>
            <a:ext cx="61527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38F87F-FDD0-ADB0-0782-624A9A168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971" y="2254"/>
            <a:ext cx="5694791" cy="3337075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2004868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BF362-1E9B-BA5B-EA61-CE091F0A6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1" y="2140085"/>
            <a:ext cx="5836563" cy="16002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Problem Definition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7E51068-61B3-C281-452B-FC716206FD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798" y="1397142"/>
            <a:ext cx="5700164" cy="4546458"/>
          </a:xfrm>
          <a:effectLst>
            <a:softEdge rad="3302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876D75-9EBA-A34D-FE31-E40211D64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72" y="3079820"/>
            <a:ext cx="407987" cy="627672"/>
          </a:xfrm>
          <a:prstGeom prst="rect">
            <a:avLst/>
          </a:prstGeom>
          <a:effectLst>
            <a:softEdge rad="101600"/>
          </a:effectLst>
        </p:spPr>
      </p:pic>
    </p:spTree>
    <p:extLst>
      <p:ext uri="{BB962C8B-B14F-4D97-AF65-F5344CB8AC3E}">
        <p14:creationId xmlns:p14="http://schemas.microsoft.com/office/powerpoint/2010/main" val="2347503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994A1-C1F6-A27B-3301-F82B79DFA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427" y="-177252"/>
            <a:ext cx="3932237" cy="1600200"/>
          </a:xfrm>
        </p:spPr>
        <p:txBody>
          <a:bodyPr/>
          <a:lstStyle/>
          <a:p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Problem Definition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8938C4-385F-14D6-A05D-FC249D4346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8119386" cy="802532"/>
          </a:xfrm>
        </p:spPr>
        <p:txBody>
          <a:bodyPr/>
          <a:lstStyle/>
          <a:p>
            <a:r>
              <a:rPr lang="en-US" sz="1800" kern="100" dirty="0">
                <a:solidFill>
                  <a:schemeClr val="accent1">
                    <a:lumMod val="75000"/>
                  </a:schemeClr>
                </a:solidFill>
                <a:effectLst/>
                <a:latin typeface="Arial Rounded MT Bold" panose="020F07040305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Lately, the number of patients with Deaf has increased and speeded among all different age generations.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2D23F0-C1BB-0399-B193-BB46D9B60579}"/>
              </a:ext>
            </a:extLst>
          </p:cNvPr>
          <p:cNvSpPr txBox="1"/>
          <p:nvPr/>
        </p:nvSpPr>
        <p:spPr>
          <a:xfrm>
            <a:off x="5879690" y="3328398"/>
            <a:ext cx="6310688" cy="669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marR="0" algn="l" rtl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kern="100" dirty="0">
                <a:solidFill>
                  <a:schemeClr val="accent1">
                    <a:lumMod val="75000"/>
                  </a:schemeClr>
                </a:solidFill>
                <a:effectLst/>
                <a:latin typeface="Arial Rounded MT Bold" panose="020F07040305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Based on some analytics, we have a vision of</a:t>
            </a:r>
            <a:endParaRPr lang="en-US" sz="1100" kern="100" dirty="0">
              <a:solidFill>
                <a:schemeClr val="accent1">
                  <a:lumMod val="75000"/>
                </a:schemeClr>
              </a:solidFill>
              <a:effectLst/>
              <a:latin typeface="Arial Rounded MT Bold" panose="020F07040305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685800" marR="0" algn="l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dirty="0">
                <a:solidFill>
                  <a:schemeClr val="accent1">
                    <a:lumMod val="75000"/>
                  </a:schemeClr>
                </a:solidFill>
                <a:effectLst/>
                <a:latin typeface="Arial Rounded MT Bold" panose="020F07040305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About 8 million Egyptians they suffer from Deaf</a:t>
            </a:r>
            <a:endParaRPr lang="en-US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EC5117-5E31-6579-AD82-27D1F6C5CB40}"/>
              </a:ext>
            </a:extLst>
          </p:cNvPr>
          <p:cNvSpPr txBox="1"/>
          <p:nvPr/>
        </p:nvSpPr>
        <p:spPr>
          <a:xfrm>
            <a:off x="839788" y="4788721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>
                    <a:lumMod val="75000"/>
                  </a:schemeClr>
                </a:solidFill>
                <a:effectLst/>
                <a:latin typeface="Arial Rounded MT Bold" panose="020F07040305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 kind of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effectLst/>
                <a:latin typeface="Arial Rounded MT Bold" panose="020F07040305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ffectLst/>
                <a:latin typeface="Arial Rounded MT Bold" panose="020F07040305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people need special treatment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effectLst/>
                <a:latin typeface="Arial Rounded MT Bold" panose="020F07040305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ffectLst/>
                <a:latin typeface="Arial Rounded MT Bold" panose="020F07040305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disability to speak or listen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03B703-1C4E-6107-0231-D735CBAEC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068" y="2777623"/>
            <a:ext cx="3028413" cy="1771219"/>
          </a:xfrm>
          <a:prstGeom prst="rect">
            <a:avLst/>
          </a:prstGeom>
          <a:effectLst>
            <a:softEdge rad="4318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40132A-A487-BD3E-1FDA-C3D0D2277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036" y="4466535"/>
            <a:ext cx="1938895" cy="1303528"/>
          </a:xfrm>
          <a:prstGeom prst="rect">
            <a:avLst/>
          </a:prstGeom>
          <a:effectLst>
            <a:softEdge rad="228600"/>
          </a:effectLst>
        </p:spPr>
      </p:pic>
    </p:spTree>
    <p:extLst>
      <p:ext uri="{BB962C8B-B14F-4D97-AF65-F5344CB8AC3E}">
        <p14:creationId xmlns:p14="http://schemas.microsoft.com/office/powerpoint/2010/main" val="3418635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2405</TotalTime>
  <Words>914</Words>
  <Application>Microsoft Office PowerPoint</Application>
  <PresentationFormat>Widescreen</PresentationFormat>
  <Paragraphs>183</Paragraphs>
  <Slides>51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Arial Black</vt:lpstr>
      <vt:lpstr>Arial Rounded MT Bold</vt:lpstr>
      <vt:lpstr>Calibri</vt:lpstr>
      <vt:lpstr>Calibri Light</vt:lpstr>
      <vt:lpstr>inherit</vt:lpstr>
      <vt:lpstr>Red Hat Text</vt:lpstr>
      <vt:lpstr>Office Theme</vt:lpstr>
      <vt:lpstr>GIVE A S  GN</vt:lpstr>
      <vt:lpstr>                   Supervisors</vt:lpstr>
      <vt:lpstr>PowerPoint Presentation</vt:lpstr>
      <vt:lpstr>.   </vt:lpstr>
      <vt:lpstr>PowerPoint Presentation</vt:lpstr>
      <vt:lpstr>INTRODUCTION </vt:lpstr>
      <vt:lpstr>PowerPoint Presentation</vt:lpstr>
      <vt:lpstr>Problem Definition</vt:lpstr>
      <vt:lpstr>Problem Definition</vt:lpstr>
      <vt:lpstr>project  Objective</vt:lpstr>
      <vt:lpstr>PROJECT  OBJECTIVE</vt:lpstr>
      <vt:lpstr>Related work</vt:lpstr>
      <vt:lpstr>RELATED WORK</vt:lpstr>
      <vt:lpstr>PowerPoint Presentation</vt:lpstr>
      <vt:lpstr>Cont…</vt:lpstr>
      <vt:lpstr>The Proposed System</vt:lpstr>
      <vt:lpstr>THE PROPOSED SYSTEM</vt:lpstr>
      <vt:lpstr>About yolov8</vt:lpstr>
      <vt:lpstr>About yolov8</vt:lpstr>
      <vt:lpstr>         Diagrams</vt:lpstr>
      <vt:lpstr>  use case diagram</vt:lpstr>
      <vt:lpstr>Context diagram</vt:lpstr>
      <vt:lpstr>PowerPoint Presentation</vt:lpstr>
      <vt:lpstr>Sequence diagram</vt:lpstr>
      <vt:lpstr>Cont..</vt:lpstr>
      <vt:lpstr>Admin Sequence diagram </vt:lpstr>
      <vt:lpstr> activity diagram</vt:lpstr>
      <vt:lpstr>Cont..</vt:lpstr>
      <vt:lpstr>   Backend</vt:lpstr>
      <vt:lpstr>PowerPoint Presentation</vt:lpstr>
      <vt:lpstr>   Mobile application</vt:lpstr>
      <vt:lpstr> home </vt:lpstr>
      <vt:lpstr>  Login &amp; register </vt:lpstr>
      <vt:lpstr>    Login &amp; register </vt:lpstr>
      <vt:lpstr>PowerPoint Presentation</vt:lpstr>
      <vt:lpstr>PowerPoint Presentation</vt:lpstr>
      <vt:lpstr>  learning </vt:lpstr>
      <vt:lpstr>THE EXPERIMENTAL RESULTS &amp; DISCUSSION </vt:lpstr>
      <vt:lpstr>About dataset</vt:lpstr>
      <vt:lpstr>Cont..</vt:lpstr>
      <vt:lpstr>Cont..</vt:lpstr>
      <vt:lpstr>One-Stage object detection</vt:lpstr>
      <vt:lpstr>Deep Learning object detection Models</vt:lpstr>
      <vt:lpstr>                           Models Result </vt:lpstr>
      <vt:lpstr>Cont…</vt:lpstr>
      <vt:lpstr>PowerPoint Presentation</vt:lpstr>
      <vt:lpstr>Cont..</vt:lpstr>
      <vt:lpstr>PowerPoint Presentation</vt:lpstr>
      <vt:lpstr>Conclusion</vt:lpstr>
      <vt:lpstr>Future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GIVE A S  GN</dc:title>
  <dc:creator>Omnia Nassf</dc:creator>
  <cp:lastModifiedBy>Omnia Nassf</cp:lastModifiedBy>
  <cp:revision>13</cp:revision>
  <dcterms:created xsi:type="dcterms:W3CDTF">2024-02-07T19:29:06Z</dcterms:created>
  <dcterms:modified xsi:type="dcterms:W3CDTF">2024-06-23T22:20:03Z</dcterms:modified>
</cp:coreProperties>
</file>